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24"/>
  </p:notesMasterIdLst>
  <p:sldIdLst>
    <p:sldId id="261" r:id="rId3"/>
    <p:sldId id="278" r:id="rId4"/>
    <p:sldId id="257" r:id="rId5"/>
    <p:sldId id="262" r:id="rId6"/>
    <p:sldId id="265" r:id="rId7"/>
    <p:sldId id="268" r:id="rId8"/>
    <p:sldId id="263" r:id="rId9"/>
    <p:sldId id="266" r:id="rId10"/>
    <p:sldId id="269" r:id="rId11"/>
    <p:sldId id="264" r:id="rId12"/>
    <p:sldId id="276" r:id="rId13"/>
    <p:sldId id="267" r:id="rId14"/>
    <p:sldId id="270" r:id="rId15"/>
    <p:sldId id="271" r:id="rId16"/>
    <p:sldId id="272" r:id="rId17"/>
    <p:sldId id="273" r:id="rId18"/>
    <p:sldId id="275" r:id="rId19"/>
    <p:sldId id="274" r:id="rId20"/>
    <p:sldId id="277" r:id="rId21"/>
    <p:sldId id="260" r:id="rId22"/>
    <p:sldId id="258" r:id="rId23"/>
  </p:sldIdLst>
  <p:sldSz cx="12192000" cy="6858000"/>
  <p:notesSz cx="6858000" cy="9144000"/>
  <p:embeddedFontLst>
    <p:embeddedFont>
      <p:font typeface="Kanit" panose="020B0604020202020204" charset="-34"/>
      <p:regular r:id="rId25"/>
      <p:bold r:id="rId26"/>
      <p:italic r:id="rId27"/>
      <p:boldItalic r:id="rId28"/>
    </p:embeddedFont>
    <p:embeddedFont>
      <p:font typeface="Kanit Light" panose="00000400000000000000" pitchFamily="2" charset="-34"/>
      <p:regular r:id="rId29"/>
    </p:embeddedFont>
    <p:embeddedFont>
      <p:font typeface="Josefin Sans" pitchFamily="2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6515"/>
            <a:ext cx="10515600" cy="25324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WEBINAR:</a:t>
            </a:r>
            <a:br>
              <a:rPr lang="en-US" dirty="0"/>
            </a:br>
            <a:r>
              <a:rPr lang="en-US" dirty="0"/>
              <a:t>Addressing the Software Testing &amp; Compliance Challenges For Healthcare Providers with the Move to Cloud Computing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891" y="6227931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Josefin Sans" pitchFamily="2" charset="0"/>
              </a:rPr>
              <a:t>March 7th, 2018 – Adam Sandman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749D-E884-48A3-98C7-2A0903D7C4F3}"/>
              </a:ext>
            </a:extLst>
          </p:cNvPr>
          <p:cNvSpPr txBox="1"/>
          <p:nvPr/>
        </p:nvSpPr>
        <p:spPr>
          <a:xfrm>
            <a:off x="2247900" y="4187181"/>
            <a:ext cx="76962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Josefin Sans" pitchFamily="2" charset="0"/>
              </a:rPr>
              <a:t>We will be starting the webinar shortly, please stand by…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Josefin Sans" pitchFamily="2" charset="0"/>
              </a:rPr>
              <a:t>All phones will be automatically on mute until the Q&amp;A.</a:t>
            </a:r>
          </a:p>
        </p:txBody>
      </p:sp>
    </p:spTree>
    <p:extLst>
      <p:ext uri="{BB962C8B-B14F-4D97-AF65-F5344CB8AC3E}">
        <p14:creationId xmlns:p14="http://schemas.microsoft.com/office/powerpoint/2010/main" val="302701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CAF80-D7CF-446C-90B7-E09BCF86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Inflectra Solution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52BBFB-9DAC-47B8-B35E-619D6C61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we can help you automate your testing and compliance to be ready for the move to the cloud.</a:t>
            </a:r>
          </a:p>
        </p:txBody>
      </p:sp>
    </p:spTree>
    <p:extLst>
      <p:ext uri="{BB962C8B-B14F-4D97-AF65-F5344CB8AC3E}">
        <p14:creationId xmlns:p14="http://schemas.microsoft.com/office/powerpoint/2010/main" val="166867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9F1E8D-A7CB-4EB1-B34A-0655E78E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Inflectra Product Suite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FABC49-7B9C-4F8D-BDCF-DD0E819E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77" y="1502245"/>
            <a:ext cx="6175783" cy="48833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6EBA9C-B82C-4C6B-BE67-F420617586EF}"/>
              </a:ext>
            </a:extLst>
          </p:cNvPr>
          <p:cNvSpPr txBox="1"/>
          <p:nvPr/>
        </p:nvSpPr>
        <p:spPr>
          <a:xfrm>
            <a:off x="7698420" y="3324207"/>
            <a:ext cx="407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and Test Validation  Platform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DBEBA-E906-4B13-8944-655A9E08C273}"/>
              </a:ext>
            </a:extLst>
          </p:cNvPr>
          <p:cNvSpPr txBox="1"/>
          <p:nvPr/>
        </p:nvSpPr>
        <p:spPr>
          <a:xfrm>
            <a:off x="7940394" y="5760053"/>
            <a:ext cx="407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&amp; Process Automation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F67CC1C-194C-4F0D-90F6-E07A8FD704DD}"/>
              </a:ext>
            </a:extLst>
          </p:cNvPr>
          <p:cNvSpPr/>
          <p:nvPr/>
        </p:nvSpPr>
        <p:spPr>
          <a:xfrm>
            <a:off x="7323337" y="2379216"/>
            <a:ext cx="357327" cy="26366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4AC92542-A7C7-4C29-8A0D-C8D9ACB3957F}"/>
              </a:ext>
            </a:extLst>
          </p:cNvPr>
          <p:cNvSpPr/>
          <p:nvPr/>
        </p:nvSpPr>
        <p:spPr>
          <a:xfrm>
            <a:off x="7323337" y="5503875"/>
            <a:ext cx="462380" cy="881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&amp; Test Validation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59D6F-AE19-419D-B414-B45B0ED22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34" y="1549046"/>
            <a:ext cx="9648548" cy="43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Traceability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7A063-63C1-44BC-A35B-5FE45D81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38" y="1531080"/>
            <a:ext cx="8409524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Logging &amp; Trail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59B3E-F9EF-4FAE-A18F-861F33241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4" y="1514687"/>
            <a:ext cx="9266912" cy="42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/ Secure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DF8E6-FD7A-4987-8177-7F2C1D3C9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97" y="1456518"/>
            <a:ext cx="5952381" cy="4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&amp; Electronic Signatures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97E0C-20A2-4F02-A336-A436E29D4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39" y="1555296"/>
            <a:ext cx="9923809" cy="4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Testing &amp; Validation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9D391-4558-41B6-9CD1-B58B938CE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3376"/>
            <a:ext cx="10733103" cy="43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EDFA-CA60-48EE-8E34-36B8E4F1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Application Documentation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DED70-DD5B-429D-9DCB-ECB2A3D3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5" y="1552809"/>
            <a:ext cx="11076190" cy="3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2C4C-A5AE-4F10-8EFD-49B69476F3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3CA38-753E-4F25-8A67-7B1CE1C2C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9592"/>
            <a:ext cx="10515600" cy="25324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WEBINAR:</a:t>
            </a:r>
            <a:br>
              <a:rPr lang="en-US" dirty="0"/>
            </a:br>
            <a:r>
              <a:rPr lang="en-US" dirty="0"/>
              <a:t>Addressing the Software Testing &amp; Compliance Challenges For Healthcare Providers with the Move to Cloud Computing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8891" y="6227931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Josefin Sans" pitchFamily="2" charset="0"/>
              </a:rPr>
              <a:t>March 7th, 2018 – Adam Sandman</a:t>
            </a:r>
          </a:p>
        </p:txBody>
      </p:sp>
    </p:spTree>
    <p:extLst>
      <p:ext uri="{BB962C8B-B14F-4D97-AF65-F5344CB8AC3E}">
        <p14:creationId xmlns:p14="http://schemas.microsoft.com/office/powerpoint/2010/main" val="121097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628F-B6FA-46A6-9103-5866C4B5D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B5E4-3E68-4191-AC46-A9C9BFA48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feel free to unmute your line, raise your hand, or simply write your question in the Chat window.</a:t>
            </a:r>
          </a:p>
        </p:txBody>
      </p:sp>
    </p:spTree>
    <p:extLst>
      <p:ext uri="{BB962C8B-B14F-4D97-AF65-F5344CB8AC3E}">
        <p14:creationId xmlns:p14="http://schemas.microsoft.com/office/powerpoint/2010/main" val="621995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66267"/>
            <a:ext cx="10515600" cy="37106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85124" y="1506441"/>
            <a:ext cx="5113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Thanks for Watching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2248" y="3287214"/>
            <a:ext cx="8760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Subscribe to Our Channel for More Videos on Software Testing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101130-B7EF-4146-BCA6-CE5C587DC580}"/>
              </a:ext>
            </a:extLst>
          </p:cNvPr>
          <p:cNvGrpSpPr/>
          <p:nvPr/>
        </p:nvGrpSpPr>
        <p:grpSpPr>
          <a:xfrm>
            <a:off x="3135793" y="4055285"/>
            <a:ext cx="4935967" cy="1351251"/>
            <a:chOff x="3055891" y="4321615"/>
            <a:chExt cx="4935967" cy="13512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77AC1F-433B-4D08-B5C9-808E544FCBAB}"/>
                </a:ext>
              </a:extLst>
            </p:cNvPr>
            <p:cNvSpPr/>
            <p:nvPr/>
          </p:nvSpPr>
          <p:spPr>
            <a:xfrm>
              <a:off x="3055891" y="5303534"/>
              <a:ext cx="4935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Kanit Light" panose="00000400000000000000" pitchFamily="2" charset="-34"/>
                  <a:cs typeface="Kanit Light" panose="00000400000000000000" pitchFamily="2" charset="-34"/>
                </a:rPr>
                <a:t>http://www.youtube.com/inflectracorporation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9AE80E-04B5-46D1-9ABC-D03462FD0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944" y="4321615"/>
              <a:ext cx="3717860" cy="929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37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Needs of the Healthcare Industry</a:t>
            </a:r>
          </a:p>
          <a:p>
            <a:r>
              <a:rPr lang="en-US" dirty="0"/>
              <a:t>Why does the Cloud Change Everything?</a:t>
            </a:r>
          </a:p>
          <a:p>
            <a:r>
              <a:rPr lang="en-US" dirty="0"/>
              <a:t>Overview of the Inflectra Platform</a:t>
            </a:r>
          </a:p>
          <a:p>
            <a:r>
              <a:rPr lang="en-US" dirty="0"/>
              <a:t>Managing Testing &amp; Compliance with SpiraTeam</a:t>
            </a:r>
          </a:p>
          <a:p>
            <a:r>
              <a:rPr lang="en-US" dirty="0"/>
              <a:t>Automating Test Cases with Rapise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CAF80-D7CF-446C-90B7-E09BCF86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in the Healthcare Industry in 2018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52BBFB-9DAC-47B8-B35E-619D6C61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5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top challenges?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46A03B-2A9A-4535-B04D-533E60BD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numbers of Government regulations:</a:t>
            </a:r>
          </a:p>
          <a:p>
            <a:pPr lvl="1"/>
            <a:r>
              <a:rPr lang="en-US" dirty="0"/>
              <a:t>Data Privacy (GPDR, HIPAA)</a:t>
            </a:r>
          </a:p>
          <a:p>
            <a:pPr lvl="1"/>
            <a:r>
              <a:rPr lang="en-US" dirty="0"/>
              <a:t>The ever-changing ACA</a:t>
            </a:r>
          </a:p>
          <a:p>
            <a:pPr lvl="1"/>
            <a:r>
              <a:rPr lang="en-US" dirty="0"/>
              <a:t>FDA, Medicare, Medicaid, etc.</a:t>
            </a:r>
          </a:p>
          <a:p>
            <a:r>
              <a:rPr lang="en-US" dirty="0"/>
              <a:t>Consolidation of Health Care providers</a:t>
            </a:r>
          </a:p>
          <a:p>
            <a:pPr lvl="1"/>
            <a:r>
              <a:rPr lang="en-US" dirty="0"/>
              <a:t>Integrating their systems and processes</a:t>
            </a:r>
          </a:p>
          <a:p>
            <a:r>
              <a:rPr lang="en-US" dirty="0"/>
              <a:t>Increasingly complex systems</a:t>
            </a:r>
          </a:p>
          <a:p>
            <a:pPr lvl="1"/>
            <a:r>
              <a:rPr lang="en-US" dirty="0"/>
              <a:t>Billing, pharmacy, medical records</a:t>
            </a:r>
          </a:p>
          <a:p>
            <a:r>
              <a:rPr lang="en-US" dirty="0"/>
              <a:t>Reduction in testing and validation budget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the top challenges?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46A03B-2A9A-4535-B04D-533E60BD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Validation of all systems</a:t>
            </a:r>
          </a:p>
          <a:p>
            <a:pPr lvl="1"/>
            <a:r>
              <a:rPr lang="en-US" dirty="0"/>
              <a:t>CFR Part 11 compliance</a:t>
            </a:r>
          </a:p>
          <a:p>
            <a:pPr lvl="1"/>
            <a:r>
              <a:rPr lang="en-US" dirty="0"/>
              <a:t>Need to test all systems</a:t>
            </a:r>
          </a:p>
          <a:p>
            <a:pPr lvl="1"/>
            <a:r>
              <a:rPr lang="en-US" dirty="0"/>
              <a:t>Need to test the testing systems!</a:t>
            </a:r>
          </a:p>
          <a:p>
            <a:r>
              <a:rPr lang="en-US" dirty="0"/>
              <a:t>Drive for Agile Development</a:t>
            </a:r>
          </a:p>
          <a:p>
            <a:pPr lvl="1"/>
            <a:r>
              <a:rPr lang="en-US" dirty="0"/>
              <a:t>How to be Agile and compliant?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9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CAF80-D7CF-446C-90B7-E09BCF86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the Cloud Mean for Healthcare Providers?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52BBFB-9DAC-47B8-B35E-619D6C61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Migrating to the Cloud Changes Everything!</a:t>
            </a:r>
          </a:p>
        </p:txBody>
      </p:sp>
    </p:spTree>
    <p:extLst>
      <p:ext uri="{BB962C8B-B14F-4D97-AF65-F5344CB8AC3E}">
        <p14:creationId xmlns:p14="http://schemas.microsoft.com/office/powerpoint/2010/main" val="321430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46A03B-2A9A-4535-B04D-533E60BD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Offload the infrastructure to “experts”</a:t>
            </a:r>
          </a:p>
          <a:p>
            <a:r>
              <a:rPr lang="en-US" dirty="0"/>
              <a:t>Outsources change control of the infrastructure</a:t>
            </a:r>
          </a:p>
          <a:p>
            <a:r>
              <a:rPr lang="en-US" dirty="0"/>
              <a:t>Enhanced reliability and availability</a:t>
            </a:r>
          </a:p>
          <a:p>
            <a:r>
              <a:rPr lang="en-US" dirty="0"/>
              <a:t>Potentially higher security</a:t>
            </a:r>
          </a:p>
          <a:p>
            <a:r>
              <a:rPr lang="en-US" dirty="0"/>
              <a:t>Best practices “baked in”</a:t>
            </a:r>
          </a:p>
        </p:txBody>
      </p:sp>
    </p:spTree>
    <p:extLst>
      <p:ext uri="{BB962C8B-B14F-4D97-AF65-F5344CB8AC3E}">
        <p14:creationId xmlns:p14="http://schemas.microsoft.com/office/powerpoint/2010/main" val="341746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B5BDF-CEF2-4E03-B4EE-1E09E25A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46A03B-2A9A-4535-B04D-533E60BD8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environments update frequently</a:t>
            </a:r>
          </a:p>
          <a:p>
            <a:pPr lvl="1"/>
            <a:r>
              <a:rPr lang="en-US" dirty="0"/>
              <a:t>Manual paper-based validation and change control will not be feasible any more</a:t>
            </a:r>
          </a:p>
          <a:p>
            <a:r>
              <a:rPr lang="en-US" dirty="0"/>
              <a:t>The change control and validation processes are shared between the cloud provider and the application owners</a:t>
            </a:r>
          </a:p>
          <a:p>
            <a:r>
              <a:rPr lang="en-US" dirty="0"/>
              <a:t>You cannot simply validate the cloud platform</a:t>
            </a:r>
          </a:p>
          <a:p>
            <a:r>
              <a:rPr lang="en-US" dirty="0"/>
              <a:t>Similar challenges to the GDPR in Europe</a:t>
            </a:r>
          </a:p>
          <a:p>
            <a:pPr lvl="1"/>
            <a:r>
              <a:rPr lang="en-US" dirty="0"/>
              <a:t>Data controller vs. data processor</a:t>
            </a:r>
          </a:p>
          <a:p>
            <a:r>
              <a:rPr lang="en-US" dirty="0"/>
              <a:t>Who is responsible?</a:t>
            </a:r>
          </a:p>
        </p:txBody>
      </p:sp>
    </p:spTree>
    <p:extLst>
      <p:ext uri="{BB962C8B-B14F-4D97-AF65-F5344CB8AC3E}">
        <p14:creationId xmlns:p14="http://schemas.microsoft.com/office/powerpoint/2010/main" val="1948870338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-Wide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1622</TotalTime>
  <Words>391</Words>
  <Application>Microsoft Office PowerPoint</Application>
  <PresentationFormat>Widescreen</PresentationFormat>
  <Paragraphs>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Kanit</vt:lpstr>
      <vt:lpstr>Kanit Light</vt:lpstr>
      <vt:lpstr>Arial</vt:lpstr>
      <vt:lpstr>Josefin Sans</vt:lpstr>
      <vt:lpstr>Calibri</vt:lpstr>
      <vt:lpstr>Wingdings</vt:lpstr>
      <vt:lpstr>Inflectra Powerpoint Template-Wide</vt:lpstr>
      <vt:lpstr>Inflectra titles</vt:lpstr>
      <vt:lpstr>WEBINAR: Addressing the Software Testing &amp; Compliance Challenges For Healthcare Providers with the Move to Cloud Computing</vt:lpstr>
      <vt:lpstr>WEBINAR: Addressing the Software Testing &amp; Compliance Challenges For Healthcare Providers with the Move to Cloud Computing</vt:lpstr>
      <vt:lpstr>Agenda</vt:lpstr>
      <vt:lpstr>Challenges in the Healthcare Industry in 2018</vt:lpstr>
      <vt:lpstr>What are some of the top challenges?</vt:lpstr>
      <vt:lpstr>What are some of the top challenges?</vt:lpstr>
      <vt:lpstr>What does the Cloud Mean for Healthcare Providers?</vt:lpstr>
      <vt:lpstr>Opportunities</vt:lpstr>
      <vt:lpstr>Challenges</vt:lpstr>
      <vt:lpstr>The Inflectra Solution</vt:lpstr>
      <vt:lpstr>Inflectra Product Suite</vt:lpstr>
      <vt:lpstr>Requirements &amp; Test Validation</vt:lpstr>
      <vt:lpstr>Requirements Traceability</vt:lpstr>
      <vt:lpstr>Audit Logging &amp; Trail</vt:lpstr>
      <vt:lpstr>Controlled / Secure Access</vt:lpstr>
      <vt:lpstr>Workflow &amp; Electronic Signatures</vt:lpstr>
      <vt:lpstr>Automated Testing &amp; Validation</vt:lpstr>
      <vt:lpstr>Automated Application Documentation</vt:lpstr>
      <vt:lpstr>Application Demo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Adam Sandman</cp:lastModifiedBy>
  <cp:revision>38</cp:revision>
  <cp:lastPrinted>2017-03-07T16:58:37Z</cp:lastPrinted>
  <dcterms:created xsi:type="dcterms:W3CDTF">2018-02-28T10:45:00Z</dcterms:created>
  <dcterms:modified xsi:type="dcterms:W3CDTF">2018-03-08T15:09:12Z</dcterms:modified>
</cp:coreProperties>
</file>